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67" r:id="rId2"/>
    <p:sldId id="268" r:id="rId3"/>
    <p:sldId id="266" r:id="rId4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72" userDrawn="1">
          <p15:clr>
            <a:srgbClr val="A4A3A4"/>
          </p15:clr>
        </p15:guide>
        <p15:guide id="3" pos="4248" userDrawn="1">
          <p15:clr>
            <a:srgbClr val="A4A3A4"/>
          </p15:clr>
        </p15:guide>
        <p15:guide id="4" pos="1560" userDrawn="1">
          <p15:clr>
            <a:srgbClr val="A4A3A4"/>
          </p15:clr>
        </p15:guide>
        <p15:guide id="5" pos="144" userDrawn="1">
          <p15:clr>
            <a:srgbClr val="A4A3A4"/>
          </p15:clr>
        </p15:guide>
        <p15:guide id="6" orient="horz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AEA"/>
    <a:srgbClr val="89D0F3"/>
    <a:srgbClr val="E0F3FC"/>
    <a:srgbClr val="87ABD9"/>
    <a:srgbClr val="80BC00"/>
    <a:srgbClr val="8F8E85"/>
    <a:srgbClr val="BF9000"/>
    <a:srgbClr val="231F20"/>
    <a:srgbClr val="FFFFFF"/>
    <a:srgbClr val="7E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6395" autoAdjust="0"/>
  </p:normalViewPr>
  <p:slideViewPr>
    <p:cSldViewPr snapToGrid="0">
      <p:cViewPr varScale="1">
        <p:scale>
          <a:sx n="76" d="100"/>
          <a:sy n="76" d="100"/>
        </p:scale>
        <p:origin x="2064" y="90"/>
      </p:cViewPr>
      <p:guideLst>
        <p:guide orient="horz" pos="576"/>
        <p:guide pos="72"/>
        <p:guide pos="4248"/>
        <p:guide pos="1560"/>
        <p:guide pos="144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5E963-6B7A-48BA-8BD8-22940C21737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9E663-E24F-49F9-AF55-66CAA98DFC4F}" type="slidenum">
              <a:rPr lang="en-US" smtClean="0"/>
              <a:t>‹#›</a:t>
            </a:fld>
            <a:endParaRPr lang="en-US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from: http://www.street-plans.com/scag-go-human-demonstration-project/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9E663-E24F-49F9-AF55-66CAA98DFC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from: http://www.street-plans.com/scag-go-human-demonstration-project/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9E663-E24F-49F9-AF55-66CAA98DFC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from: http://www.street-plans.com/scag-go-human-demonstration-project/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9E663-E24F-49F9-AF55-66CAA98DFC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295-5102-445F-800B-FF9BA8E0E19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44FB-69BB-4E6F-8DCA-3B3225B0496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295-5102-445F-800B-FF9BA8E0E19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44FB-69BB-4E6F-8DCA-3B3225B0496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295-5102-445F-800B-FF9BA8E0E19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44FB-69BB-4E6F-8DCA-3B3225B0496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295-5102-445F-800B-FF9BA8E0E19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44FB-69BB-4E6F-8DCA-3B3225B0496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295-5102-445F-800B-FF9BA8E0E19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44FB-69BB-4E6F-8DCA-3B3225B0496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295-5102-445F-800B-FF9BA8E0E19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44FB-69BB-4E6F-8DCA-3B3225B0496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295-5102-445F-800B-FF9BA8E0E19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44FB-69BB-4E6F-8DCA-3B3225B0496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295-5102-445F-800B-FF9BA8E0E19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44FB-69BB-4E6F-8DCA-3B3225B0496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295-5102-445F-800B-FF9BA8E0E19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44FB-69BB-4E6F-8DCA-3B3225B0496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295-5102-445F-800B-FF9BA8E0E19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44FB-69BB-4E6F-8DCA-3B3225B0496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0295-5102-445F-800B-FF9BA8E0E19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44FB-69BB-4E6F-8DCA-3B3225B0496D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0295-5102-445F-800B-FF9BA8E0E19D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644FB-69BB-4E6F-8DCA-3B3225B0496D}" type="slidenum">
              <a:rPr lang="en-US" smtClean="0"/>
              <a:t>‹#›</a:t>
            </a:fld>
            <a:endParaRPr lang="en-US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8.jpeg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4.jpeg"/><Relationship Id="rId5" Type="http://schemas.openxmlformats.org/officeDocument/2006/relationships/image" Target="../media/image1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9487" y="157187"/>
            <a:ext cx="4822822" cy="62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  <a:cs typeface="Segoe UI" panose="020B0502040204020203" pitchFamily="34" charset="0"/>
              </a:rPr>
              <a:t>[Day, MM DD, YYYY]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NewJuneBold" panose="02000503040000020004" pitchFamily="50" charset="0"/>
              <a:cs typeface="Segoe UI" panose="020B0502040204020203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Pro-Medium" panose="02000503030000020004" pitchFamily="50" charset="0"/>
                <a:cs typeface="Segoe UI" panose="020B0502040204020203" pitchFamily="34" charset="0"/>
              </a:rPr>
              <a:t>[Location]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DINPro-Bold" panose="02000503030000020004" pitchFamily="50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30" y="238774"/>
            <a:ext cx="1754070" cy="46897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4068028" y="3421218"/>
            <a:ext cx="3080830" cy="2189489"/>
            <a:chOff x="270092" y="2429745"/>
            <a:chExt cx="3080830" cy="21894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03"/>
            <a:stretch/>
          </p:blipFill>
          <p:spPr>
            <a:xfrm>
              <a:off x="270092" y="3182871"/>
              <a:ext cx="2176397" cy="1436363"/>
            </a:xfrm>
            <a:prstGeom prst="rect">
              <a:avLst/>
            </a:prstGeom>
            <a:ln w="28575">
              <a:solidFill>
                <a:srgbClr val="2AAAEA"/>
              </a:solidFill>
            </a:ln>
          </p:spPr>
        </p:pic>
        <p:sp>
          <p:nvSpPr>
            <p:cNvPr id="27" name="Rounded Rectangle 26"/>
            <p:cNvSpPr/>
            <p:nvPr/>
          </p:nvSpPr>
          <p:spPr>
            <a:xfrm>
              <a:off x="358849" y="3243815"/>
              <a:ext cx="1119431" cy="436213"/>
            </a:xfrm>
            <a:prstGeom prst="roundRect">
              <a:avLst/>
            </a:prstGeom>
            <a:solidFill>
              <a:srgbClr val="89D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wJuneBold" panose="02000503040000020004" pitchFamily="50" charset="0"/>
                </a:rPr>
                <a:t>Artistic Crosswalk</a:t>
              </a:r>
              <a:endPara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2446489" y="2429745"/>
              <a:ext cx="904433" cy="973981"/>
            </a:xfrm>
            <a:prstGeom prst="straightConnector1">
              <a:avLst/>
            </a:prstGeom>
            <a:ln w="38100">
              <a:solidFill>
                <a:srgbClr val="2AAAE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333526" y="2100220"/>
            <a:ext cx="2847276" cy="1805408"/>
            <a:chOff x="8270896" y="2100220"/>
            <a:chExt cx="2847276" cy="1805408"/>
          </a:xfrm>
        </p:grpSpPr>
        <p:grpSp>
          <p:nvGrpSpPr>
            <p:cNvPr id="24" name="Group 23"/>
            <p:cNvGrpSpPr/>
            <p:nvPr/>
          </p:nvGrpSpPr>
          <p:grpSpPr>
            <a:xfrm>
              <a:off x="8963711" y="2289783"/>
              <a:ext cx="2154461" cy="1615845"/>
              <a:chOff x="4598237" y="7186447"/>
              <a:chExt cx="2154461" cy="161584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8237" y="7186447"/>
                <a:ext cx="2154461" cy="1615845"/>
              </a:xfrm>
              <a:prstGeom prst="rect">
                <a:avLst/>
              </a:prstGeom>
              <a:ln w="28575">
                <a:solidFill>
                  <a:srgbClr val="2AAAEA"/>
                </a:solidFill>
              </a:ln>
            </p:spPr>
          </p:pic>
          <p:sp>
            <p:nvSpPr>
              <p:cNvPr id="28" name="Rounded Rectangle 27"/>
              <p:cNvSpPr/>
              <p:nvPr/>
            </p:nvSpPr>
            <p:spPr>
              <a:xfrm>
                <a:off x="4671488" y="7249502"/>
                <a:ext cx="1267039" cy="502572"/>
              </a:xfrm>
              <a:prstGeom prst="roundRect">
                <a:avLst/>
              </a:prstGeom>
              <a:solidFill>
                <a:srgbClr val="89D0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wJuneBold" panose="02000503040000020004" pitchFamily="50" charset="0"/>
                  </a:rPr>
                  <a:t>Curb Extensions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wJuneBold" panose="02000503040000020004" pitchFamily="50" charset="0"/>
                </a:endParaRPr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 flipH="1" flipV="1">
              <a:off x="8270896" y="2100220"/>
              <a:ext cx="692816" cy="630482"/>
            </a:xfrm>
            <a:prstGeom prst="straightConnector1">
              <a:avLst/>
            </a:prstGeom>
            <a:ln w="38100">
              <a:solidFill>
                <a:srgbClr val="2AAAE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-3733271" y="925708"/>
            <a:ext cx="3327201" cy="1427130"/>
            <a:chOff x="284955" y="963887"/>
            <a:chExt cx="3327201" cy="14271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31" b="7951"/>
            <a:stretch/>
          </p:blipFill>
          <p:spPr>
            <a:xfrm>
              <a:off x="284955" y="963887"/>
              <a:ext cx="2163647" cy="1427130"/>
            </a:xfrm>
            <a:prstGeom prst="rect">
              <a:avLst/>
            </a:prstGeom>
            <a:ln w="28575">
              <a:solidFill>
                <a:srgbClr val="2AAAEA"/>
              </a:solidFill>
            </a:ln>
          </p:spPr>
        </p:pic>
        <p:sp>
          <p:nvSpPr>
            <p:cNvPr id="16" name="Rounded Rectangle 15"/>
            <p:cNvSpPr/>
            <p:nvPr/>
          </p:nvSpPr>
          <p:spPr>
            <a:xfrm>
              <a:off x="354319" y="1007526"/>
              <a:ext cx="845820" cy="348993"/>
            </a:xfrm>
            <a:prstGeom prst="roundRect">
              <a:avLst/>
            </a:prstGeom>
            <a:solidFill>
              <a:srgbClr val="89D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wJuneBold" panose="02000503040000020004" pitchFamily="50" charset="0"/>
                </a:rPr>
                <a:t>Parklet</a:t>
              </a:r>
              <a:endPara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</a:endParaRPr>
            </a:p>
          </p:txBody>
        </p:sp>
        <p:cxnSp>
          <p:nvCxnSpPr>
            <p:cNvPr id="82" name="Straight Arrow Connector 81"/>
            <p:cNvCxnSpPr>
              <a:endCxn id="94" idx="1"/>
            </p:cNvCxnSpPr>
            <p:nvPr/>
          </p:nvCxnSpPr>
          <p:spPr>
            <a:xfrm>
              <a:off x="2449901" y="1551954"/>
              <a:ext cx="1162255" cy="45720"/>
            </a:xfrm>
            <a:prstGeom prst="straightConnector1">
              <a:avLst/>
            </a:prstGeom>
            <a:ln w="38100">
              <a:solidFill>
                <a:srgbClr val="2AAAE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54320" y="1347024"/>
            <a:ext cx="63893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Pick a color theme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Create base map using Google Map/ Google Earth, and use the “washout” feature to lighten the map (It’s under “Format” &gt; “Artistic Effects”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Draw out basic physical features such as the roadway and major destinations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Use the pictures of each Kit element to show each element that will be demonstrated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Update any sample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Insert your agency logo(s)</a:t>
            </a:r>
          </a:p>
        </p:txBody>
      </p:sp>
    </p:spTree>
    <p:extLst>
      <p:ext uri="{BB962C8B-B14F-4D97-AF65-F5344CB8AC3E}">
        <p14:creationId xmlns:p14="http://schemas.microsoft.com/office/powerpoint/2010/main" val="32182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H="1" flipV="1">
            <a:off x="7264070" y="4577284"/>
            <a:ext cx="692816" cy="630482"/>
          </a:xfrm>
          <a:prstGeom prst="straightConnector1">
            <a:avLst/>
          </a:prstGeom>
          <a:ln w="38100">
            <a:solidFill>
              <a:srgbClr val="2AAAE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14300" y="8481376"/>
            <a:ext cx="917575" cy="336963"/>
          </a:xfrm>
          <a:prstGeom prst="roundRect">
            <a:avLst/>
          </a:prstGeom>
          <a:solidFill>
            <a:srgbClr val="89D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87144" y="7514268"/>
            <a:ext cx="143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#</a:t>
            </a:r>
            <a:r>
              <a:rPr lang="en-US" sz="12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GoHuman</a:t>
            </a: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SoCal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14300" y="4994988"/>
            <a:ext cx="6629400" cy="3291964"/>
          </a:xfrm>
          <a:prstGeom prst="rect">
            <a:avLst/>
          </a:prstGeom>
          <a:solidFill>
            <a:srgbClr val="89D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9" y="5745831"/>
            <a:ext cx="6209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DINPro-Medium" panose="02000503030000020004" pitchFamily="50" charset="0"/>
              </a:rPr>
              <a:t>In partnership with </a:t>
            </a:r>
            <a:r>
              <a:rPr lang="en-US" sz="1400" b="1" i="1" dirty="0">
                <a:latin typeface="DINPro-Bold" panose="02000503030000020004" pitchFamily="50" charset="0"/>
              </a:rPr>
              <a:t>Go Human</a:t>
            </a:r>
            <a:r>
              <a:rPr lang="en-US" sz="1400" dirty="0">
                <a:latin typeface="DINPro-Medium" panose="02000503030000020004" pitchFamily="50" charset="0"/>
              </a:rPr>
              <a:t>, the </a:t>
            </a:r>
            <a:r>
              <a:rPr lang="en-US" sz="1400" dirty="0" smtClean="0">
                <a:latin typeface="DINPro-Medium" panose="02000503030000020004" pitchFamily="50" charset="0"/>
              </a:rPr>
              <a:t>[organization] invites </a:t>
            </a:r>
            <a:r>
              <a:rPr lang="en-US" sz="1400" dirty="0">
                <a:latin typeface="DINPro-Medium" panose="02000503030000020004" pitchFamily="50" charset="0"/>
              </a:rPr>
              <a:t>you to experience temporary safety improvements at </a:t>
            </a:r>
            <a:r>
              <a:rPr lang="en-US" sz="1400" b="1" i="1" dirty="0" smtClean="0">
                <a:latin typeface="DINPro-Bold" panose="02000503030000020004" pitchFamily="50" charset="0"/>
              </a:rPr>
              <a:t>[event title]  </a:t>
            </a:r>
            <a:r>
              <a:rPr lang="en-US" sz="1400" dirty="0">
                <a:latin typeface="DINPro-Medium" panose="02000503030000020004" pitchFamily="50" charset="0"/>
              </a:rPr>
              <a:t>on</a:t>
            </a:r>
            <a:r>
              <a:rPr lang="en-US" sz="1400" b="1" i="1" dirty="0">
                <a:latin typeface="DINPro-Medium" panose="02000503030000020004" pitchFamily="50" charset="0"/>
              </a:rPr>
              <a:t> </a:t>
            </a:r>
            <a:r>
              <a:rPr lang="en-US" sz="1400" b="1" i="1" dirty="0" smtClean="0">
                <a:latin typeface="DINPro-Bold" panose="02000503030000020004" pitchFamily="50" charset="0"/>
              </a:rPr>
              <a:t>[Day, MM DD]</a:t>
            </a:r>
            <a:r>
              <a:rPr lang="en-US" sz="1400" b="1" i="1" dirty="0" smtClean="0">
                <a:latin typeface="DINPro-Medium" panose="02000503030000020004" pitchFamily="50" charset="0"/>
              </a:rPr>
              <a:t>! </a:t>
            </a:r>
            <a:endParaRPr lang="en-US" sz="1400" b="1" i="1" dirty="0" smtClean="0">
              <a:latin typeface="DINPro-Medium" panose="02000503030000020004" pitchFamily="50" charset="0"/>
            </a:endParaRPr>
          </a:p>
          <a:p>
            <a:endParaRPr lang="en-US" sz="1400" dirty="0">
              <a:latin typeface="DINPro-Medium" panose="02000503030000020004" pitchFamily="50" charset="0"/>
            </a:endParaRPr>
          </a:p>
          <a:p>
            <a:r>
              <a:rPr lang="en-US" sz="1400" dirty="0">
                <a:latin typeface="DINPro-Medium" panose="02000503030000020004" pitchFamily="50" charset="0"/>
              </a:rPr>
              <a:t>T</a:t>
            </a:r>
            <a:r>
              <a:rPr lang="en-US" sz="1400" dirty="0" smtClean="0">
                <a:latin typeface="DINPro-Medium" panose="02000503030000020004" pitchFamily="50" charset="0"/>
              </a:rPr>
              <a:t>he </a:t>
            </a:r>
            <a:r>
              <a:rPr lang="en-US" sz="1400" dirty="0" smtClean="0">
                <a:latin typeface="DINPro-Medium" panose="02000503030000020004" pitchFamily="50" charset="0"/>
              </a:rPr>
              <a:t>[Organization]</a:t>
            </a:r>
            <a:r>
              <a:rPr lang="en-US" sz="1400" dirty="0" smtClean="0">
                <a:latin typeface="DINPro-Medium" panose="02000503030000020004" pitchFamily="50" charset="0"/>
              </a:rPr>
              <a:t> </a:t>
            </a:r>
            <a:r>
              <a:rPr lang="en-US" sz="1400" dirty="0">
                <a:latin typeface="DINPro-Medium" panose="02000503030000020004" pitchFamily="50" charset="0"/>
              </a:rPr>
              <a:t>will </a:t>
            </a:r>
            <a:r>
              <a:rPr lang="en-US" sz="1400" dirty="0" smtClean="0">
                <a:latin typeface="DINPro-Medium" panose="02000503030000020004" pitchFamily="50" charset="0"/>
              </a:rPr>
              <a:t>temporarily transform </a:t>
            </a:r>
            <a:r>
              <a:rPr lang="en-US" sz="1400" dirty="0" smtClean="0">
                <a:latin typeface="DINPro-Medium" panose="02000503030000020004" pitchFamily="50" charset="0"/>
              </a:rPr>
              <a:t>[location]</a:t>
            </a:r>
            <a:r>
              <a:rPr lang="en-US" sz="1400" b="1" i="1" dirty="0" smtClean="0">
                <a:latin typeface="DINPro-Bold" panose="02000503030000020004" pitchFamily="50" charset="0"/>
              </a:rPr>
              <a:t>  </a:t>
            </a:r>
            <a:r>
              <a:rPr lang="en-US" sz="1400" dirty="0" smtClean="0">
                <a:latin typeface="DINPro-Medium" panose="02000503030000020004" pitchFamily="50" charset="0"/>
              </a:rPr>
              <a:t>with </a:t>
            </a:r>
            <a:r>
              <a:rPr lang="en-US" sz="1400" dirty="0" smtClean="0">
                <a:latin typeface="DINPro-Medium" panose="02000503030000020004" pitchFamily="50" charset="0"/>
              </a:rPr>
              <a:t> [Kit element 1, Kit element 2, Kit element 3 </a:t>
            </a:r>
            <a:r>
              <a:rPr lang="en-US" sz="1400" dirty="0" err="1" smtClean="0">
                <a:latin typeface="DINPro-Medium" panose="02000503030000020004" pitchFamily="50" charset="0"/>
              </a:rPr>
              <a:t>etc</a:t>
            </a:r>
            <a:r>
              <a:rPr lang="en-US" sz="1400" dirty="0" smtClean="0">
                <a:latin typeface="DINPro-Medium" panose="02000503030000020004" pitchFamily="50" charset="0"/>
              </a:rPr>
              <a:t>]  </a:t>
            </a:r>
            <a:r>
              <a:rPr lang="en-US" sz="1400" dirty="0" smtClean="0">
                <a:latin typeface="DINPro-Medium" panose="02000503030000020004" pitchFamily="50" charset="0"/>
              </a:rPr>
              <a:t>for the day. </a:t>
            </a:r>
            <a:r>
              <a:rPr lang="en-US" sz="1400" dirty="0">
                <a:latin typeface="DINPro-Medium" panose="02000503030000020004" pitchFamily="50" charset="0"/>
              </a:rPr>
              <a:t>The event will be held </a:t>
            </a:r>
            <a:r>
              <a:rPr lang="en-US" sz="1400" dirty="0" smtClean="0">
                <a:latin typeface="DINPro-Medium" panose="02000503030000020004" pitchFamily="50" charset="0"/>
              </a:rPr>
              <a:t>next </a:t>
            </a:r>
            <a:r>
              <a:rPr lang="en-US" sz="1400" dirty="0">
                <a:latin typeface="DINPro-Medium" panose="02000503030000020004" pitchFamily="50" charset="0"/>
              </a:rPr>
              <a:t>to the </a:t>
            </a:r>
            <a:r>
              <a:rPr lang="en-US" sz="1400" dirty="0" smtClean="0">
                <a:latin typeface="DINPro-Medium" panose="02000503030000020004" pitchFamily="50" charset="0"/>
              </a:rPr>
              <a:t>[insert coordinated event], </a:t>
            </a:r>
            <a:r>
              <a:rPr lang="en-US" sz="1400" dirty="0">
                <a:latin typeface="DINPro-Medium" panose="02000503030000020004" pitchFamily="50" charset="0"/>
              </a:rPr>
              <a:t>which will feature a variety of fun activities. </a:t>
            </a:r>
            <a:endParaRPr lang="en-US" sz="1400" dirty="0" smtClean="0">
              <a:latin typeface="DINPro-Medium" panose="02000503030000020004" pitchFamily="50" charset="0"/>
            </a:endParaRPr>
          </a:p>
          <a:p>
            <a:endParaRPr lang="en-US" sz="1400" dirty="0">
              <a:latin typeface="DINPro-Medium" panose="02000503030000020004" pitchFamily="50" charset="0"/>
            </a:endParaRPr>
          </a:p>
          <a:p>
            <a:r>
              <a:rPr lang="en-US" sz="1400" dirty="0">
                <a:latin typeface="DINPro-Medium" panose="02000503030000020004" pitchFamily="50" charset="0"/>
              </a:rPr>
              <a:t>Swing by </a:t>
            </a:r>
            <a:r>
              <a:rPr lang="en-US" sz="1400" b="1" i="1" dirty="0" smtClean="0">
                <a:latin typeface="DINPro-Bold" panose="02000503030000020004" pitchFamily="50" charset="0"/>
              </a:rPr>
              <a:t>[event title] </a:t>
            </a:r>
            <a:r>
              <a:rPr lang="en-US" sz="1400" dirty="0" smtClean="0">
                <a:latin typeface="DINPro-Medium" panose="02000503030000020004" pitchFamily="50" charset="0"/>
              </a:rPr>
              <a:t>to </a:t>
            </a:r>
            <a:r>
              <a:rPr lang="en-US" sz="1400" dirty="0">
                <a:latin typeface="DINPro-Medium" panose="02000503030000020004" pitchFamily="50" charset="0"/>
              </a:rPr>
              <a:t>participate in this unique one-day installation!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487" y="157187"/>
            <a:ext cx="4822822" cy="62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  <a:cs typeface="Segoe UI" panose="020B0502040204020203" pitchFamily="34" charset="0"/>
              </a:rPr>
              <a:t>[Day, MM DD, YYYY]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NewJuneBold" panose="02000503040000020004" pitchFamily="50" charset="0"/>
              <a:cs typeface="Segoe UI" panose="020B0502040204020203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Pro-Medium" panose="02000503030000020004" pitchFamily="50" charset="0"/>
                <a:cs typeface="Segoe UI" panose="020B0502040204020203" pitchFamily="34" charset="0"/>
              </a:rPr>
              <a:t>[Location]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DINPro-Bold" panose="02000503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" y="5028244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wJuneBold" panose="02000503040000020004" pitchFamily="50" charset="0"/>
              </a:rPr>
              <a:t>[Event Title]</a:t>
            </a:r>
            <a:endParaRPr lang="en-US" sz="4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wJuneBold" panose="02000503040000020004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5936" y="8519641"/>
            <a:ext cx="1479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#</a:t>
            </a:r>
            <a:r>
              <a:rPr lang="en-US" sz="1100" i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GoHuman</a:t>
            </a:r>
            <a:r>
              <a:rPr lang="en-US" sz="11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SoCal</a:t>
            </a: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7" y="8547892"/>
            <a:ext cx="693883" cy="2071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30" y="238774"/>
            <a:ext cx="1754070" cy="468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99" y="8414395"/>
            <a:ext cx="797562" cy="652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41" y="8439983"/>
            <a:ext cx="984942" cy="5120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4068028" y="3421218"/>
            <a:ext cx="3080830" cy="2189489"/>
            <a:chOff x="270092" y="2429745"/>
            <a:chExt cx="3080830" cy="21894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03"/>
            <a:stretch/>
          </p:blipFill>
          <p:spPr>
            <a:xfrm>
              <a:off x="270092" y="3182871"/>
              <a:ext cx="2176397" cy="1436363"/>
            </a:xfrm>
            <a:prstGeom prst="rect">
              <a:avLst/>
            </a:prstGeom>
            <a:ln w="28575">
              <a:solidFill>
                <a:srgbClr val="2AAAEA"/>
              </a:solidFill>
            </a:ln>
          </p:spPr>
        </p:pic>
        <p:sp>
          <p:nvSpPr>
            <p:cNvPr id="27" name="Rounded Rectangle 26"/>
            <p:cNvSpPr/>
            <p:nvPr/>
          </p:nvSpPr>
          <p:spPr>
            <a:xfrm>
              <a:off x="358849" y="3243815"/>
              <a:ext cx="1119431" cy="436213"/>
            </a:xfrm>
            <a:prstGeom prst="roundRect">
              <a:avLst/>
            </a:prstGeom>
            <a:solidFill>
              <a:srgbClr val="89D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wJuneBold" panose="02000503040000020004" pitchFamily="50" charset="0"/>
                </a:rPr>
                <a:t>Artistic Crosswalk</a:t>
              </a:r>
              <a:endPara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2446489" y="2429745"/>
              <a:ext cx="904433" cy="973981"/>
            </a:xfrm>
            <a:prstGeom prst="straightConnector1">
              <a:avLst/>
            </a:prstGeom>
            <a:ln w="38100">
              <a:solidFill>
                <a:srgbClr val="2AAAE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026341" y="2289783"/>
            <a:ext cx="2154461" cy="1615845"/>
            <a:chOff x="4598237" y="7186447"/>
            <a:chExt cx="2154461" cy="16158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237" y="7186447"/>
              <a:ext cx="2154461" cy="1615845"/>
            </a:xfrm>
            <a:prstGeom prst="rect">
              <a:avLst/>
            </a:prstGeom>
            <a:ln w="28575">
              <a:solidFill>
                <a:srgbClr val="2AAAEA"/>
              </a:solidFill>
            </a:ln>
          </p:spPr>
        </p:pic>
        <p:sp>
          <p:nvSpPr>
            <p:cNvPr id="28" name="Rounded Rectangle 27"/>
            <p:cNvSpPr/>
            <p:nvPr/>
          </p:nvSpPr>
          <p:spPr>
            <a:xfrm>
              <a:off x="4671488" y="7249502"/>
              <a:ext cx="1267039" cy="502572"/>
            </a:xfrm>
            <a:prstGeom prst="roundRect">
              <a:avLst/>
            </a:prstGeom>
            <a:solidFill>
              <a:srgbClr val="89D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wJuneBold" panose="02000503040000020004" pitchFamily="50" charset="0"/>
                </a:rPr>
                <a:t>Curb Extensions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H="1" flipV="1">
            <a:off x="8333526" y="2100220"/>
            <a:ext cx="692816" cy="630482"/>
          </a:xfrm>
          <a:prstGeom prst="straightConnector1">
            <a:avLst/>
          </a:prstGeom>
          <a:ln w="38100">
            <a:solidFill>
              <a:srgbClr val="2AAAE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334" y="8852989"/>
            <a:ext cx="147959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Base map retrieved from Google Maps</a:t>
            </a:r>
            <a:endParaRPr lang="en-US" sz="500" i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733271" y="925708"/>
            <a:ext cx="3327201" cy="1427130"/>
            <a:chOff x="284955" y="963887"/>
            <a:chExt cx="3327201" cy="14271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31" b="7951"/>
            <a:stretch/>
          </p:blipFill>
          <p:spPr>
            <a:xfrm>
              <a:off x="284955" y="963887"/>
              <a:ext cx="2163647" cy="1427130"/>
            </a:xfrm>
            <a:prstGeom prst="rect">
              <a:avLst/>
            </a:prstGeom>
            <a:ln w="28575">
              <a:solidFill>
                <a:srgbClr val="2AAAEA"/>
              </a:solidFill>
            </a:ln>
          </p:spPr>
        </p:pic>
        <p:sp>
          <p:nvSpPr>
            <p:cNvPr id="16" name="Rounded Rectangle 15"/>
            <p:cNvSpPr/>
            <p:nvPr/>
          </p:nvSpPr>
          <p:spPr>
            <a:xfrm>
              <a:off x="354319" y="1007526"/>
              <a:ext cx="845820" cy="348993"/>
            </a:xfrm>
            <a:prstGeom prst="roundRect">
              <a:avLst/>
            </a:prstGeom>
            <a:solidFill>
              <a:srgbClr val="89D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wJuneBold" panose="02000503040000020004" pitchFamily="50" charset="0"/>
                </a:rPr>
                <a:t>Parklet</a:t>
              </a:r>
              <a:endPara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</a:endParaRPr>
            </a:p>
          </p:txBody>
        </p:sp>
        <p:cxnSp>
          <p:nvCxnSpPr>
            <p:cNvPr id="82" name="Straight Arrow Connector 81"/>
            <p:cNvCxnSpPr>
              <a:endCxn id="94" idx="1"/>
            </p:cNvCxnSpPr>
            <p:nvPr/>
          </p:nvCxnSpPr>
          <p:spPr>
            <a:xfrm>
              <a:off x="2449901" y="1551954"/>
              <a:ext cx="1162255" cy="45720"/>
            </a:xfrm>
            <a:prstGeom prst="straightConnector1">
              <a:avLst/>
            </a:prstGeom>
            <a:ln w="38100">
              <a:solidFill>
                <a:srgbClr val="2AAAE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14300" y="925708"/>
            <a:ext cx="6629400" cy="3989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715897" y="2604124"/>
            <a:ext cx="1487803" cy="380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[Insert map]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r="20520"/>
          <a:stretch/>
        </p:blipFill>
        <p:spPr>
          <a:xfrm rot="5400000">
            <a:off x="7877521" y="4645421"/>
            <a:ext cx="1515652" cy="2195527"/>
          </a:xfrm>
          <a:prstGeom prst="rect">
            <a:avLst/>
          </a:prstGeom>
          <a:ln w="28575">
            <a:solidFill>
              <a:srgbClr val="2AAAEA"/>
            </a:solidFill>
          </a:ln>
        </p:spPr>
      </p:pic>
      <p:sp>
        <p:nvSpPr>
          <p:cNvPr id="32" name="Rounded Rectangle 31"/>
          <p:cNvSpPr/>
          <p:nvPr/>
        </p:nvSpPr>
        <p:spPr>
          <a:xfrm>
            <a:off x="7575683" y="5013004"/>
            <a:ext cx="1267039" cy="502572"/>
          </a:xfrm>
          <a:prstGeom prst="roundRect">
            <a:avLst/>
          </a:prstGeom>
          <a:solidFill>
            <a:srgbClr val="89D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</a:rPr>
              <a:t>Separated Bike Lane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NewJuneBold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4300" y="8481376"/>
            <a:ext cx="917575" cy="336963"/>
          </a:xfrm>
          <a:prstGeom prst="roundRect">
            <a:avLst/>
          </a:prstGeom>
          <a:solidFill>
            <a:srgbClr val="89D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9" t="33935" r="40842" b="22434"/>
          <a:stretch/>
        </p:blipFill>
        <p:spPr>
          <a:xfrm>
            <a:off x="127000" y="912649"/>
            <a:ext cx="6629400" cy="400503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87144" y="7514268"/>
            <a:ext cx="143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#</a:t>
            </a:r>
            <a:r>
              <a:rPr lang="en-US" sz="120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GoHuman</a:t>
            </a: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SoCal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14300" y="4994988"/>
            <a:ext cx="6629400" cy="3291964"/>
          </a:xfrm>
          <a:prstGeom prst="rect">
            <a:avLst/>
          </a:prstGeom>
          <a:solidFill>
            <a:srgbClr val="89D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9" y="5745831"/>
            <a:ext cx="62095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DINPro-Medium" panose="02000503030000020004" pitchFamily="50" charset="0"/>
              </a:rPr>
              <a:t>In partnership with </a:t>
            </a:r>
            <a:r>
              <a:rPr lang="en-US" sz="1400" b="1" i="1" dirty="0">
                <a:latin typeface="DINPro-Bold" panose="02000503030000020004" pitchFamily="50" charset="0"/>
              </a:rPr>
              <a:t>Go Human</a:t>
            </a:r>
            <a:r>
              <a:rPr lang="en-US" sz="1400" dirty="0">
                <a:latin typeface="DINPro-Medium" panose="02000503030000020004" pitchFamily="50" charset="0"/>
              </a:rPr>
              <a:t>, the City of Pasadena invites you to experience temporary safety improvements at </a:t>
            </a:r>
            <a:r>
              <a:rPr lang="en-US" sz="1400" b="1" i="1" dirty="0">
                <a:latin typeface="DINPro-Bold" panose="02000503030000020004" pitchFamily="50" charset="0"/>
              </a:rPr>
              <a:t>Activate Fair Oaks </a:t>
            </a:r>
            <a:r>
              <a:rPr lang="en-US" sz="1400" dirty="0">
                <a:latin typeface="DINPro-Medium" panose="02000503030000020004" pitchFamily="50" charset="0"/>
              </a:rPr>
              <a:t>on</a:t>
            </a:r>
            <a:r>
              <a:rPr lang="en-US" sz="1400" b="1" i="1" dirty="0">
                <a:latin typeface="DINPro-Medium" panose="02000503030000020004" pitchFamily="50" charset="0"/>
              </a:rPr>
              <a:t> </a:t>
            </a:r>
            <a:r>
              <a:rPr lang="en-US" sz="1400" b="1" i="1" dirty="0">
                <a:latin typeface="DINPro-Bold" panose="02000503030000020004" pitchFamily="50" charset="0"/>
              </a:rPr>
              <a:t>Saturday, April </a:t>
            </a:r>
            <a:r>
              <a:rPr lang="en-US" sz="1400" b="1" i="1" dirty="0" smtClean="0">
                <a:latin typeface="DINPro-Bold" panose="02000503030000020004" pitchFamily="50" charset="0"/>
              </a:rPr>
              <a:t>23</a:t>
            </a:r>
            <a:r>
              <a:rPr lang="en-US" sz="1400" b="1" i="1" dirty="0" smtClean="0">
                <a:latin typeface="DINPro-Medium" panose="02000503030000020004" pitchFamily="50" charset="0"/>
              </a:rPr>
              <a:t>! </a:t>
            </a:r>
          </a:p>
          <a:p>
            <a:endParaRPr lang="en-US" sz="1400" dirty="0">
              <a:latin typeface="DINPro-Medium" panose="02000503030000020004" pitchFamily="50" charset="0"/>
            </a:endParaRPr>
          </a:p>
          <a:p>
            <a:r>
              <a:rPr lang="en-US" sz="1400" dirty="0">
                <a:latin typeface="DINPro-Medium" panose="02000503030000020004" pitchFamily="50" charset="0"/>
              </a:rPr>
              <a:t>T</a:t>
            </a:r>
            <a:r>
              <a:rPr lang="en-US" sz="1400" dirty="0" smtClean="0">
                <a:latin typeface="DINPro-Medium" panose="02000503030000020004" pitchFamily="50" charset="0"/>
              </a:rPr>
              <a:t>he </a:t>
            </a:r>
            <a:r>
              <a:rPr lang="en-US" sz="1400" dirty="0">
                <a:latin typeface="DINPro-Medium" panose="02000503030000020004" pitchFamily="50" charset="0"/>
              </a:rPr>
              <a:t>City will </a:t>
            </a:r>
            <a:r>
              <a:rPr lang="en-US" sz="1400" dirty="0" smtClean="0">
                <a:latin typeface="DINPro-Medium" panose="02000503030000020004" pitchFamily="50" charset="0"/>
              </a:rPr>
              <a:t>temporarily transform </a:t>
            </a:r>
            <a:r>
              <a:rPr lang="en-US" sz="1400" dirty="0">
                <a:latin typeface="DINPro-Medium" panose="02000503030000020004" pitchFamily="50" charset="0"/>
              </a:rPr>
              <a:t>the intersection of </a:t>
            </a:r>
            <a:r>
              <a:rPr lang="en-US" sz="1400" b="1" i="1" dirty="0">
                <a:latin typeface="DINPro-Bold" panose="02000503030000020004" pitchFamily="50" charset="0"/>
              </a:rPr>
              <a:t>Fair Oaks </a:t>
            </a:r>
            <a:r>
              <a:rPr lang="en-US" sz="1400" b="1" i="1" dirty="0" smtClean="0">
                <a:latin typeface="DINPro-Bold" panose="02000503030000020004" pitchFamily="50" charset="0"/>
              </a:rPr>
              <a:t>Avenue &amp; </a:t>
            </a:r>
            <a:r>
              <a:rPr lang="en-US" sz="1400" b="1" i="1" dirty="0">
                <a:latin typeface="DINPro-Bold" panose="02000503030000020004" pitchFamily="50" charset="0"/>
              </a:rPr>
              <a:t>Valley Street </a:t>
            </a:r>
            <a:r>
              <a:rPr lang="en-US" sz="1400" b="1" i="1" dirty="0" smtClean="0">
                <a:latin typeface="DINPro-Bold" panose="02000503030000020004" pitchFamily="50" charset="0"/>
              </a:rPr>
              <a:t> </a:t>
            </a:r>
            <a:r>
              <a:rPr lang="en-US" sz="1400" dirty="0" smtClean="0">
                <a:latin typeface="DINPro-Medium" panose="02000503030000020004" pitchFamily="50" charset="0"/>
              </a:rPr>
              <a:t>with </a:t>
            </a:r>
            <a:r>
              <a:rPr lang="en-US" sz="1400" dirty="0">
                <a:latin typeface="DINPro-Medium" panose="02000503030000020004" pitchFamily="50" charset="0"/>
              </a:rPr>
              <a:t>an artistic crosswalk, curb </a:t>
            </a:r>
            <a:r>
              <a:rPr lang="en-US" sz="1400" dirty="0" smtClean="0">
                <a:latin typeface="DINPro-Medium" panose="02000503030000020004" pitchFamily="50" charset="0"/>
              </a:rPr>
              <a:t>extensions, and a </a:t>
            </a:r>
            <a:r>
              <a:rPr lang="en-US" sz="1400" dirty="0" err="1" smtClean="0">
                <a:latin typeface="DINPro-Medium" panose="02000503030000020004" pitchFamily="50" charset="0"/>
              </a:rPr>
              <a:t>parklet</a:t>
            </a:r>
            <a:r>
              <a:rPr lang="en-US" sz="1400" dirty="0" smtClean="0">
                <a:latin typeface="DINPro-Medium" panose="02000503030000020004" pitchFamily="50" charset="0"/>
              </a:rPr>
              <a:t> for the day. </a:t>
            </a:r>
            <a:r>
              <a:rPr lang="en-US" sz="1400" dirty="0">
                <a:latin typeface="DINPro-Medium" panose="02000503030000020004" pitchFamily="50" charset="0"/>
              </a:rPr>
              <a:t>The event will be held </a:t>
            </a:r>
            <a:r>
              <a:rPr lang="en-US" sz="1400" dirty="0" smtClean="0">
                <a:latin typeface="DINPro-Medium" panose="02000503030000020004" pitchFamily="50" charset="0"/>
              </a:rPr>
              <a:t>next </a:t>
            </a:r>
            <a:r>
              <a:rPr lang="en-US" sz="1400" dirty="0">
                <a:latin typeface="DINPro-Medium" panose="02000503030000020004" pitchFamily="50" charset="0"/>
              </a:rPr>
              <a:t>to the </a:t>
            </a:r>
            <a:r>
              <a:rPr lang="en-US" sz="1400" dirty="0" err="1">
                <a:latin typeface="DINPro-Medium" panose="02000503030000020004" pitchFamily="50" charset="0"/>
              </a:rPr>
              <a:t>Jackalope</a:t>
            </a:r>
            <a:r>
              <a:rPr lang="en-US" sz="1400" dirty="0">
                <a:latin typeface="DINPro-Medium" panose="02000503030000020004" pitchFamily="50" charset="0"/>
              </a:rPr>
              <a:t> Arts Fair in Central </a:t>
            </a:r>
            <a:r>
              <a:rPr lang="en-US" sz="1400" dirty="0" smtClean="0">
                <a:latin typeface="DINPro-Medium" panose="02000503030000020004" pitchFamily="50" charset="0"/>
              </a:rPr>
              <a:t>Park, </a:t>
            </a:r>
            <a:r>
              <a:rPr lang="en-US" sz="1400" dirty="0">
                <a:latin typeface="DINPro-Medium" panose="02000503030000020004" pitchFamily="50" charset="0"/>
              </a:rPr>
              <a:t>which will feature a variety of fun activities. </a:t>
            </a:r>
            <a:endParaRPr lang="en-US" sz="1400" dirty="0" smtClean="0">
              <a:latin typeface="DINPro-Medium" panose="02000503030000020004" pitchFamily="50" charset="0"/>
            </a:endParaRPr>
          </a:p>
          <a:p>
            <a:endParaRPr lang="en-US" sz="1400" dirty="0">
              <a:latin typeface="DINPro-Medium" panose="02000503030000020004" pitchFamily="50" charset="0"/>
            </a:endParaRPr>
          </a:p>
          <a:p>
            <a:r>
              <a:rPr lang="en-US" sz="1400" dirty="0">
                <a:latin typeface="DINPro-Medium" panose="02000503030000020004" pitchFamily="50" charset="0"/>
              </a:rPr>
              <a:t>Swing by </a:t>
            </a:r>
            <a:r>
              <a:rPr lang="en-US" sz="1400" b="1" i="1" dirty="0">
                <a:latin typeface="DINPro-Bold" panose="02000503030000020004" pitchFamily="50" charset="0"/>
              </a:rPr>
              <a:t>Activate Fair Oaks </a:t>
            </a:r>
            <a:r>
              <a:rPr lang="en-US" sz="1400" dirty="0">
                <a:latin typeface="DINPro-Medium" panose="02000503030000020004" pitchFamily="50" charset="0"/>
              </a:rPr>
              <a:t>to participate in this unique one-day installation!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487" y="157187"/>
            <a:ext cx="4822822" cy="62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  <a:cs typeface="Segoe UI" panose="020B0502040204020203" pitchFamily="34" charset="0"/>
              </a:rPr>
              <a:t>Saturday, April 23, 2022</a:t>
            </a:r>
          </a:p>
          <a:p>
            <a:pPr>
              <a:lnSpc>
                <a:spcPct val="114000"/>
              </a:lnSpc>
            </a:pPr>
            <a:r>
              <a:rPr lang="en-US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Pro-Medium" panose="02000503030000020004" pitchFamily="50" charset="0"/>
                <a:cs typeface="Segoe UI" panose="020B0502040204020203" pitchFamily="34" charset="0"/>
              </a:rPr>
              <a:t>Fair Oaks Avenue and Valley Street </a:t>
            </a:r>
            <a:r>
              <a:rPr lang="en-US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Medium" panose="02000503030000020004" pitchFamily="50" charset="0"/>
                <a:cs typeface="Segoe UI" panose="020B0502040204020203" pitchFamily="34" charset="0"/>
              </a:rPr>
              <a:t>|</a:t>
            </a:r>
            <a:r>
              <a:rPr lang="en-US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Pro-Medium" panose="02000503030000020004" pitchFamily="50" charset="0"/>
                <a:cs typeface="Segoe UI" panose="020B0502040204020203" pitchFamily="34" charset="0"/>
              </a:rPr>
              <a:t> Next </a:t>
            </a:r>
            <a:r>
              <a:rPr lang="en-US" sz="12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INPro-Medium" panose="02000503030000020004" pitchFamily="50" charset="0"/>
                <a:cs typeface="Segoe UI" panose="020B0502040204020203" pitchFamily="34" charset="0"/>
              </a:rPr>
              <a:t>to Central </a:t>
            </a:r>
            <a:r>
              <a:rPr lang="en-US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INPro-Medium" panose="02000503030000020004" pitchFamily="50" charset="0"/>
                <a:cs typeface="Segoe UI" panose="020B0502040204020203" pitchFamily="34" charset="0"/>
              </a:rPr>
              <a:t>Park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DINPro-Bold" panose="02000503030000020004" pitchFamily="50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" y="5028244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ewJuneBold" panose="02000503040000020004" pitchFamily="50" charset="0"/>
              </a:rPr>
              <a:t>Activate Fair Oaks</a:t>
            </a:r>
            <a:endParaRPr lang="en-US" sz="4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wJuneBold" panose="02000503040000020004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5936" y="8519641"/>
            <a:ext cx="1479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#</a:t>
            </a:r>
            <a:r>
              <a:rPr lang="en-US" sz="1100" i="1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GoHuman</a:t>
            </a:r>
            <a:r>
              <a:rPr lang="en-US" sz="11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SoCal</a:t>
            </a:r>
            <a:endParaRPr lang="en-US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7" y="8547892"/>
            <a:ext cx="693883" cy="2071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30" y="238774"/>
            <a:ext cx="1754070" cy="468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99" y="8414395"/>
            <a:ext cx="797562" cy="652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41" y="8439983"/>
            <a:ext cx="984942" cy="512098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 rot="16200000">
            <a:off x="2622063" y="3478218"/>
            <a:ext cx="1639276" cy="436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</a:rPr>
              <a:t>Fair Oaks Avenue</a:t>
            </a:r>
            <a:endParaRPr lang="en-US" sz="1250" dirty="0">
              <a:solidFill>
                <a:schemeClr val="tx1">
                  <a:lumMod val="75000"/>
                  <a:lumOff val="25000"/>
                </a:schemeClr>
              </a:solidFill>
              <a:latin typeface="NewJuneBold" panose="02000503040000020004" pitchFamily="50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837517" y="2549169"/>
            <a:ext cx="1334820" cy="436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</a:rPr>
              <a:t>Valley Street</a:t>
            </a:r>
            <a:endParaRPr lang="en-US" sz="1250" dirty="0">
              <a:solidFill>
                <a:schemeClr val="tx1">
                  <a:lumMod val="75000"/>
                  <a:lumOff val="25000"/>
                </a:schemeClr>
              </a:solidFill>
              <a:latin typeface="NewJuneBold" panose="02000503040000020004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0092" y="2429745"/>
            <a:ext cx="3080830" cy="2189489"/>
            <a:chOff x="270092" y="2429745"/>
            <a:chExt cx="3080830" cy="21894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03"/>
            <a:stretch/>
          </p:blipFill>
          <p:spPr>
            <a:xfrm>
              <a:off x="270092" y="3182871"/>
              <a:ext cx="2176397" cy="1436363"/>
            </a:xfrm>
            <a:prstGeom prst="rect">
              <a:avLst/>
            </a:prstGeom>
            <a:ln w="28575">
              <a:solidFill>
                <a:srgbClr val="2AAAEA"/>
              </a:solidFill>
            </a:ln>
          </p:spPr>
        </p:pic>
        <p:sp>
          <p:nvSpPr>
            <p:cNvPr id="27" name="Rounded Rectangle 26"/>
            <p:cNvSpPr/>
            <p:nvPr/>
          </p:nvSpPr>
          <p:spPr>
            <a:xfrm>
              <a:off x="358849" y="3243815"/>
              <a:ext cx="1119431" cy="436213"/>
            </a:xfrm>
            <a:prstGeom prst="roundRect">
              <a:avLst/>
            </a:prstGeom>
            <a:solidFill>
              <a:srgbClr val="89D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wJuneBold" panose="02000503040000020004" pitchFamily="50" charset="0"/>
                </a:rPr>
                <a:t>Artistic Crosswalk</a:t>
              </a:r>
              <a:endPara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2446489" y="2429745"/>
              <a:ext cx="904433" cy="973981"/>
            </a:xfrm>
            <a:prstGeom prst="straightConnector1">
              <a:avLst/>
            </a:prstGeom>
            <a:ln w="38100">
              <a:solidFill>
                <a:srgbClr val="2AAAE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103712" y="1369463"/>
            <a:ext cx="757453" cy="1541606"/>
            <a:chOff x="3103712" y="1369463"/>
            <a:chExt cx="757453" cy="1541606"/>
          </a:xfrm>
        </p:grpSpPr>
        <p:sp>
          <p:nvSpPr>
            <p:cNvPr id="92" name="Rectangle 91"/>
            <p:cNvSpPr/>
            <p:nvPr/>
          </p:nvSpPr>
          <p:spPr>
            <a:xfrm>
              <a:off x="3103712" y="2265339"/>
              <a:ext cx="757453" cy="25877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612156" y="1369463"/>
              <a:ext cx="202576" cy="4564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622272" y="1897856"/>
              <a:ext cx="186623" cy="3558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612156" y="2555229"/>
              <a:ext cx="186623" cy="3558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4544" y="912649"/>
            <a:ext cx="6521627" cy="4002037"/>
            <a:chOff x="134544" y="912649"/>
            <a:chExt cx="6521627" cy="4002037"/>
          </a:xfrm>
        </p:grpSpPr>
        <p:cxnSp>
          <p:nvCxnSpPr>
            <p:cNvPr id="73" name="Straight Connector 72"/>
            <p:cNvCxnSpPr/>
            <p:nvPr/>
          </p:nvCxnSpPr>
          <p:spPr>
            <a:xfrm flipH="1">
              <a:off x="136796" y="2528689"/>
              <a:ext cx="2966915" cy="302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134544" y="2941733"/>
              <a:ext cx="2950239" cy="8449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041275" y="2908624"/>
              <a:ext cx="12743" cy="2006062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060715" y="912649"/>
              <a:ext cx="11326" cy="1631995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855503" y="912649"/>
              <a:ext cx="5631" cy="4002037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3798779" y="2075776"/>
              <a:ext cx="2857392" cy="1805408"/>
              <a:chOff x="3798779" y="2075776"/>
              <a:chExt cx="2857392" cy="180540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501710" y="2265339"/>
                <a:ext cx="2154461" cy="1615845"/>
                <a:chOff x="136236" y="7162003"/>
                <a:chExt cx="2154461" cy="1615845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6236" y="7162003"/>
                  <a:ext cx="2154461" cy="1615845"/>
                </a:xfrm>
                <a:prstGeom prst="rect">
                  <a:avLst/>
                </a:prstGeom>
                <a:ln w="28575">
                  <a:solidFill>
                    <a:srgbClr val="2AAAEA"/>
                  </a:solidFill>
                </a:ln>
              </p:spPr>
            </p:pic>
            <p:sp>
              <p:nvSpPr>
                <p:cNvPr id="28" name="Rounded Rectangle 27"/>
                <p:cNvSpPr/>
                <p:nvPr/>
              </p:nvSpPr>
              <p:spPr>
                <a:xfrm>
                  <a:off x="209487" y="7225058"/>
                  <a:ext cx="1267039" cy="502572"/>
                </a:xfrm>
                <a:prstGeom prst="roundRect">
                  <a:avLst/>
                </a:prstGeom>
                <a:solidFill>
                  <a:srgbClr val="89D0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ewJuneBold" panose="02000503040000020004" pitchFamily="50" charset="0"/>
                    </a:rPr>
                    <a:t>Curb Extensions</a:t>
                  </a:r>
                  <a:endPara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wJuneBold" panose="02000503040000020004" pitchFamily="50" charset="0"/>
                  </a:endParaRPr>
                </a:p>
              </p:txBody>
            </p:sp>
          </p:grpSp>
          <p:cxnSp>
            <p:nvCxnSpPr>
              <p:cNvPr id="37" name="Straight Arrow Connector 36"/>
              <p:cNvCxnSpPr>
                <a:endCxn id="95" idx="3"/>
              </p:cNvCxnSpPr>
              <p:nvPr/>
            </p:nvCxnSpPr>
            <p:spPr>
              <a:xfrm flipH="1" flipV="1">
                <a:off x="3808895" y="2075776"/>
                <a:ext cx="692816" cy="630482"/>
              </a:xfrm>
              <a:prstGeom prst="straightConnector1">
                <a:avLst/>
              </a:prstGeom>
              <a:ln w="38100">
                <a:solidFill>
                  <a:srgbClr val="2AAAEA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endCxn id="96" idx="3"/>
              </p:cNvCxnSpPr>
              <p:nvPr/>
            </p:nvCxnSpPr>
            <p:spPr>
              <a:xfrm flipH="1" flipV="1">
                <a:off x="3798779" y="2733149"/>
                <a:ext cx="672452" cy="9074"/>
              </a:xfrm>
              <a:prstGeom prst="straightConnector1">
                <a:avLst/>
              </a:prstGeom>
              <a:ln w="38100">
                <a:solidFill>
                  <a:srgbClr val="2AAAEA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/>
          <p:cNvSpPr txBox="1"/>
          <p:nvPr/>
        </p:nvSpPr>
        <p:spPr>
          <a:xfrm>
            <a:off x="25334" y="8852989"/>
            <a:ext cx="147959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Base map retrieved from Google Maps</a:t>
            </a:r>
            <a:endParaRPr lang="en-US" sz="500" i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1" b="35237"/>
          <a:stretch/>
        </p:blipFill>
        <p:spPr>
          <a:xfrm>
            <a:off x="2425948" y="8605436"/>
            <a:ext cx="2075762" cy="30325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84955" y="963887"/>
            <a:ext cx="3327201" cy="1427130"/>
            <a:chOff x="284955" y="963887"/>
            <a:chExt cx="3327201" cy="14271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31" b="7951"/>
            <a:stretch/>
          </p:blipFill>
          <p:spPr>
            <a:xfrm>
              <a:off x="284955" y="963887"/>
              <a:ext cx="2163647" cy="1427130"/>
            </a:xfrm>
            <a:prstGeom prst="rect">
              <a:avLst/>
            </a:prstGeom>
            <a:ln w="28575">
              <a:solidFill>
                <a:srgbClr val="2AAAEA"/>
              </a:solidFill>
            </a:ln>
          </p:spPr>
        </p:pic>
        <p:sp>
          <p:nvSpPr>
            <p:cNvPr id="16" name="Rounded Rectangle 15"/>
            <p:cNvSpPr/>
            <p:nvPr/>
          </p:nvSpPr>
          <p:spPr>
            <a:xfrm>
              <a:off x="354319" y="1007526"/>
              <a:ext cx="845820" cy="348993"/>
            </a:xfrm>
            <a:prstGeom prst="roundRect">
              <a:avLst/>
            </a:prstGeom>
            <a:solidFill>
              <a:srgbClr val="89D0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wJuneBold" panose="02000503040000020004" pitchFamily="50" charset="0"/>
                </a:rPr>
                <a:t>Parklet</a:t>
              </a:r>
              <a:endParaRPr lang="en-US" sz="1250" dirty="0">
                <a:solidFill>
                  <a:schemeClr val="tx1">
                    <a:lumMod val="75000"/>
                    <a:lumOff val="25000"/>
                  </a:schemeClr>
                </a:solidFill>
                <a:latin typeface="NewJuneBold" panose="02000503040000020004" pitchFamily="50" charset="0"/>
              </a:endParaRPr>
            </a:p>
          </p:txBody>
        </p:sp>
        <p:cxnSp>
          <p:nvCxnSpPr>
            <p:cNvPr id="82" name="Straight Arrow Connector 81"/>
            <p:cNvCxnSpPr>
              <a:endCxn id="94" idx="1"/>
            </p:cNvCxnSpPr>
            <p:nvPr/>
          </p:nvCxnSpPr>
          <p:spPr>
            <a:xfrm>
              <a:off x="2449901" y="1551954"/>
              <a:ext cx="1162255" cy="45720"/>
            </a:xfrm>
            <a:prstGeom prst="straightConnector1">
              <a:avLst/>
            </a:prstGeom>
            <a:ln w="38100">
              <a:solidFill>
                <a:srgbClr val="2AAAE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C6CAD43F0E764E95E909735FCA9946" ma:contentTypeVersion="16" ma:contentTypeDescription="Create a new document." ma:contentTypeScope="" ma:versionID="c75bbe1210df474b96111a19e035aec1">
  <xsd:schema xmlns:xsd="http://www.w3.org/2001/XMLSchema" xmlns:xs="http://www.w3.org/2001/XMLSchema" xmlns:p="http://schemas.microsoft.com/office/2006/metadata/properties" xmlns:ns2="254b0d3c-7ce6-439a-b1c4-089e6b61dac7" xmlns:ns3="7b951923-a105-41c3-8f73-5a791303b2be" targetNamespace="http://schemas.microsoft.com/office/2006/metadata/properties" ma:root="true" ma:fieldsID="29c36175a791642ea030688e3805a839" ns2:_="" ns3:_="">
    <xsd:import namespace="254b0d3c-7ce6-439a-b1c4-089e6b61dac7"/>
    <xsd:import namespace="7b951923-a105-41c3-8f73-5a791303b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b0d3c-7ce6-439a-b1c4-089e6b61d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6e92d8-d189-4dbe-9e5d-bbe89fcde1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51923-a105-41c3-8f73-5a791303b2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43a978-698d-4d5c-a6ce-1b0f6325b0c5}" ma:internalName="TaxCatchAll" ma:showField="CatchAllData" ma:web="7b951923-a105-41c3-8f73-5a791303b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4b0d3c-7ce6-439a-b1c4-089e6b61dac7">
      <Terms xmlns="http://schemas.microsoft.com/office/infopath/2007/PartnerControls"/>
    </lcf76f155ced4ddcb4097134ff3c332f>
    <TaxCatchAll xmlns="7b951923-a105-41c3-8f73-5a791303b2be" xsi:nil="true"/>
  </documentManagement>
</p:properties>
</file>

<file path=customXml/itemProps1.xml><?xml version="1.0" encoding="utf-8"?>
<ds:datastoreItem xmlns:ds="http://schemas.openxmlformats.org/officeDocument/2006/customXml" ds:itemID="{899CEFF7-7895-48CF-9AE4-88166CBA0781}"/>
</file>

<file path=customXml/itemProps2.xml><?xml version="1.0" encoding="utf-8"?>
<ds:datastoreItem xmlns:ds="http://schemas.openxmlformats.org/officeDocument/2006/customXml" ds:itemID="{04DA94B5-7E8A-4DD8-BC89-840DC41EB384}"/>
</file>

<file path=customXml/itemProps3.xml><?xml version="1.0" encoding="utf-8"?>
<ds:datastoreItem xmlns:ds="http://schemas.openxmlformats.org/officeDocument/2006/customXml" ds:itemID="{123C283B-6CF5-4AD6-B275-FE6A0292FB2D}"/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380</Words>
  <Application>Microsoft Office PowerPoint</Application>
  <PresentationFormat>Letter Paper (8.5x11 in)</PresentationFormat>
  <Paragraphs>50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DIN Pro Regular</vt:lpstr>
      <vt:lpstr>DINPro-Bold</vt:lpstr>
      <vt:lpstr>DINPro-Medium</vt:lpstr>
      <vt:lpstr>NewJuneBold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</vt:vector>
  </TitlesOfParts>
  <Company>KOA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Sarai Osorio</dc:creator>
  <cp:lastModifiedBy>Jenny Yu</cp:lastModifiedBy>
  <cp:revision>40</cp:revision>
  <dcterms:created xsi:type="dcterms:W3CDTF">2022-03-31T21:03:56Z</dcterms:created>
  <dcterms:modified xsi:type="dcterms:W3CDTF">2022-05-04T21:35:43Z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0x0101008EC6CAD43F0E764E95E909735FCA9946</vt:lpwstr>
  </property>
</Properties>
</file>